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13"/>
  </p:notesMasterIdLst>
  <p:sldIdLst>
    <p:sldId id="281" r:id="rId2"/>
    <p:sldId id="284" r:id="rId3"/>
    <p:sldId id="292" r:id="rId4"/>
    <p:sldId id="291" r:id="rId5"/>
    <p:sldId id="293" r:id="rId6"/>
    <p:sldId id="294" r:id="rId7"/>
    <p:sldId id="300" r:id="rId8"/>
    <p:sldId id="302" r:id="rId9"/>
    <p:sldId id="303" r:id="rId10"/>
    <p:sldId id="301" r:id="rId11"/>
    <p:sldId id="298"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p:restoredTop sz="94626"/>
  </p:normalViewPr>
  <p:slideViewPr>
    <p:cSldViewPr snapToGrid="0">
      <p:cViewPr varScale="1">
        <p:scale>
          <a:sx n="161" d="100"/>
          <a:sy n="161" d="100"/>
        </p:scale>
        <p:origin x="672" y="19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899020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523324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932713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446405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77578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210440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946197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104647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778998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935410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639226dfbe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639226dfbe_0_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99786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letely blank">
  <p:cSld name="BLANK_1">
    <p:spTree>
      <p:nvGrpSpPr>
        <p:cNvPr id="1" name="Shape 50"/>
        <p:cNvGrpSpPr/>
        <p:nvPr/>
      </p:nvGrpSpPr>
      <p:grpSpPr>
        <a:xfrm>
          <a:off x="0" y="0"/>
          <a:ext cx="0" cy="0"/>
          <a:chOff x="0" y="0"/>
          <a:chExt cx="0" cy="0"/>
        </a:xfrm>
      </p:grpSpPr>
      <p:sp>
        <p:nvSpPr>
          <p:cNvPr id="51" name="Google Shape;51;p1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000000"/>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5"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0" name="Rectangle 9"/>
          <p:cNvSpPr/>
          <p:nvPr/>
        </p:nvSpPr>
        <p:spPr>
          <a:xfrm>
            <a:off x="6054674" y="3364753"/>
            <a:ext cx="160109" cy="307777"/>
          </a:xfrm>
          <a:prstGeom prst="rect">
            <a:avLst/>
          </a:prstGeom>
        </p:spPr>
        <p:txBody>
          <a:bodyPr wrap="square">
            <a:spAutoFit/>
          </a:bodyPr>
          <a:lstStyle/>
          <a:p>
            <a:r>
              <a:rPr lang="en-US" dirty="0"/>
              <a:t> </a:t>
            </a:r>
          </a:p>
        </p:txBody>
      </p:sp>
      <p:sp>
        <p:nvSpPr>
          <p:cNvPr id="9" name="Google Shape;118;p20"/>
          <p:cNvSpPr txBox="1"/>
          <p:nvPr/>
        </p:nvSpPr>
        <p:spPr>
          <a:xfrm>
            <a:off x="3004457" y="1027611"/>
            <a:ext cx="6007202" cy="2501579"/>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n-US" sz="5400" b="1" dirty="0">
                <a:solidFill>
                  <a:srgbClr val="0070C0"/>
                </a:solidFill>
                <a:latin typeface="Gill Sans MT" charset="0"/>
                <a:ea typeface="Gill Sans MT" charset="0"/>
                <a:cs typeface="Gill Sans MT" charset="0"/>
                <a:sym typeface="Oswald"/>
              </a:rPr>
              <a:t>Enabling 21</a:t>
            </a:r>
            <a:r>
              <a:rPr lang="en-US" sz="5400" b="1" baseline="30000" dirty="0">
                <a:solidFill>
                  <a:srgbClr val="0070C0"/>
                </a:solidFill>
                <a:latin typeface="Gill Sans MT" charset="0"/>
                <a:ea typeface="Gill Sans MT" charset="0"/>
                <a:cs typeface="Gill Sans MT" charset="0"/>
                <a:sym typeface="Oswald"/>
              </a:rPr>
              <a:t>st</a:t>
            </a:r>
            <a:r>
              <a:rPr lang="en-US" sz="5400" b="1" dirty="0">
                <a:solidFill>
                  <a:srgbClr val="0070C0"/>
                </a:solidFill>
                <a:latin typeface="Gill Sans MT" charset="0"/>
                <a:ea typeface="Gill Sans MT" charset="0"/>
                <a:cs typeface="Gill Sans MT" charset="0"/>
                <a:sym typeface="Oswald"/>
              </a:rPr>
              <a:t> Century classrooms</a:t>
            </a:r>
            <a:endParaRPr sz="5400" b="1" i="0" u="none" strike="noStrike" cap="none" dirty="0">
              <a:solidFill>
                <a:srgbClr val="0070C0"/>
              </a:solidFill>
              <a:latin typeface="Gill Sans MT" charset="0"/>
              <a:ea typeface="Gill Sans MT" charset="0"/>
              <a:cs typeface="Gill Sans MT" charset="0"/>
              <a:sym typeface="Oswald"/>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sp>
        <p:nvSpPr>
          <p:cNvPr id="11" name="Google Shape;118;p20"/>
          <p:cNvSpPr txBox="1"/>
          <p:nvPr/>
        </p:nvSpPr>
        <p:spPr>
          <a:xfrm>
            <a:off x="3004456" y="3848885"/>
            <a:ext cx="5885281" cy="4356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3600"/>
              <a:buFont typeface="Arial"/>
              <a:buNone/>
            </a:pPr>
            <a:r>
              <a:rPr lang="en-US" sz="3600" dirty="0">
                <a:solidFill>
                  <a:srgbClr val="0070C0"/>
                </a:solidFill>
                <a:latin typeface="Gill Sans" charset="0"/>
                <a:ea typeface="Gill Sans" charset="0"/>
                <a:cs typeface="Gill Sans" charset="0"/>
                <a:sym typeface="Oswald"/>
              </a:rPr>
              <a:t>V Vandhana Veerni – CIO</a:t>
            </a:r>
            <a:endParaRPr sz="3600" i="0" u="none" strike="noStrike" cap="none" dirty="0">
              <a:solidFill>
                <a:srgbClr val="0070C0"/>
              </a:solidFill>
              <a:latin typeface="Gill Sans" charset="0"/>
              <a:ea typeface="Gill Sans" charset="0"/>
              <a:cs typeface="Gill Sans" charset="0"/>
              <a:sym typeface="Oswald"/>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502" y="1343004"/>
            <a:ext cx="2609392" cy="2625303"/>
          </a:xfrm>
          <a:prstGeom prst="rect">
            <a:avLst/>
          </a:prstGeom>
        </p:spPr>
      </p:pic>
    </p:spTree>
    <p:extLst>
      <p:ext uri="{BB962C8B-B14F-4D97-AF65-F5344CB8AC3E}">
        <p14:creationId xmlns:p14="http://schemas.microsoft.com/office/powerpoint/2010/main" val="76309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Taskforce Sub-committees</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950948" y="1235011"/>
            <a:ext cx="8193052" cy="3671278"/>
          </a:xfrm>
          <a:prstGeom prst="rect">
            <a:avLst/>
          </a:prstGeom>
          <a:noFill/>
          <a:ln>
            <a:noFill/>
          </a:ln>
        </p:spPr>
        <p:txBody>
          <a:bodyPr spcFirstLastPara="1" wrap="square" lIns="91425" tIns="91425" rIns="91425" bIns="91425" anchor="t" anchorCtr="0">
            <a:noAutofit/>
          </a:bodyPr>
          <a:lstStyle/>
          <a:p>
            <a:r>
              <a:rPr lang="en-US" sz="1800" b="1" dirty="0">
                <a:latin typeface="Gill Sans MT" charset="0"/>
                <a:ea typeface="Gill Sans MT" charset="0"/>
                <a:cs typeface="Gill Sans MT" charset="0"/>
              </a:rPr>
              <a:t>Implementation AKA Materialize Phase</a:t>
            </a:r>
          </a:p>
          <a:p>
            <a:pPr lvl="7"/>
            <a:r>
              <a:rPr lang="en-US" sz="1800" dirty="0">
                <a:latin typeface="Gill Sans MT" charset="0"/>
                <a:ea typeface="Gill Sans MT" charset="0"/>
                <a:cs typeface="Gill Sans MT" charset="0"/>
              </a:rPr>
              <a:t>	</a:t>
            </a:r>
            <a:r>
              <a:rPr lang="en-US" sz="1800" b="1" dirty="0">
                <a:latin typeface="Gill Sans MT" charset="0"/>
                <a:ea typeface="Gill Sans MT" charset="0"/>
                <a:cs typeface="Gill Sans MT" charset="0"/>
              </a:rPr>
              <a:t>Test</a:t>
            </a:r>
          </a:p>
          <a:p>
            <a:pPr lvl="7"/>
            <a:r>
              <a:rPr lang="en-US" sz="1800" dirty="0">
                <a:latin typeface="Gill Sans MT" charset="0"/>
                <a:ea typeface="Gill Sans MT" charset="0"/>
                <a:cs typeface="Gill Sans MT" charset="0"/>
              </a:rPr>
              <a:t>		</a:t>
            </a:r>
            <a:r>
              <a:rPr lang="en-US" sz="1800" b="1" dirty="0">
                <a:latin typeface="Gill Sans MT" charset="0"/>
                <a:ea typeface="Gill Sans MT" charset="0"/>
                <a:cs typeface="Gill Sans MT" charset="0"/>
              </a:rPr>
              <a:t>User Engagement subcommittee</a:t>
            </a:r>
          </a:p>
          <a:p>
            <a:pPr lvl="7"/>
            <a:r>
              <a:rPr lang="en-US" sz="1800" dirty="0">
                <a:latin typeface="Gill Sans MT" charset="0"/>
                <a:ea typeface="Gill Sans MT" charset="0"/>
                <a:cs typeface="Gill Sans MT" charset="0"/>
              </a:rPr>
              <a:t>			1. Identify the pilot users</a:t>
            </a:r>
          </a:p>
          <a:p>
            <a:pPr lvl="7"/>
            <a:r>
              <a:rPr lang="en-US" sz="1800" dirty="0">
                <a:latin typeface="Gill Sans MT" charset="0"/>
                <a:ea typeface="Gill Sans MT" charset="0"/>
                <a:cs typeface="Gill Sans MT" charset="0"/>
              </a:rPr>
              <a:t>			2. Rigorously test with them – champion for 				stakeholders</a:t>
            </a:r>
          </a:p>
          <a:p>
            <a:pPr lvl="7"/>
            <a:r>
              <a:rPr lang="en-US" sz="1800" dirty="0">
                <a:latin typeface="Gill Sans MT" charset="0"/>
                <a:ea typeface="Gill Sans MT" charset="0"/>
                <a:cs typeface="Gill Sans MT" charset="0"/>
              </a:rPr>
              <a:t>			3. Bring back results to other sub-committees to 			improve the delivery</a:t>
            </a:r>
          </a:p>
          <a:p>
            <a:pPr lvl="7"/>
            <a:r>
              <a:rPr lang="en-US" sz="1800" dirty="0">
                <a:latin typeface="Gill Sans MT" charset="0"/>
                <a:ea typeface="Gill Sans MT" charset="0"/>
                <a:cs typeface="Gill Sans MT" charset="0"/>
              </a:rPr>
              <a:t>	</a:t>
            </a:r>
            <a:r>
              <a:rPr lang="en-US" sz="1800" b="1" dirty="0">
                <a:latin typeface="Gill Sans MT" charset="0"/>
                <a:ea typeface="Gill Sans MT" charset="0"/>
                <a:cs typeface="Gill Sans MT" charset="0"/>
              </a:rPr>
              <a:t>Implement</a:t>
            </a:r>
          </a:p>
          <a:p>
            <a:pPr lvl="7"/>
            <a:r>
              <a:rPr lang="en-US" sz="1800" dirty="0">
                <a:latin typeface="Gill Sans MT" charset="0"/>
                <a:ea typeface="Gill Sans MT" charset="0"/>
                <a:cs typeface="Gill Sans MT" charset="0"/>
              </a:rPr>
              <a:t>		</a:t>
            </a:r>
            <a:r>
              <a:rPr lang="en-US" sz="1800" b="1" dirty="0">
                <a:latin typeface="Gill Sans MT" charset="0"/>
                <a:ea typeface="Gill Sans MT" charset="0"/>
                <a:cs typeface="Gill Sans MT" charset="0"/>
              </a:rPr>
              <a:t>Delivery subcommittee – plan now, execute later – 3 </a:t>
            </a:r>
            <a:r>
              <a:rPr lang="en-US" sz="1800" b="1" dirty="0" err="1">
                <a:latin typeface="Gill Sans MT" charset="0"/>
                <a:ea typeface="Gill Sans MT" charset="0"/>
                <a:cs typeface="Gill Sans MT" charset="0"/>
              </a:rPr>
              <a:t>yrs</a:t>
            </a:r>
            <a:endParaRPr lang="en-US" sz="1800" b="1" dirty="0">
              <a:latin typeface="Gill Sans MT" charset="0"/>
              <a:ea typeface="Gill Sans MT" charset="0"/>
              <a:cs typeface="Gill Sans MT" charset="0"/>
            </a:endParaRPr>
          </a:p>
          <a:p>
            <a:pPr lvl="7"/>
            <a:r>
              <a:rPr lang="en-US" sz="1800" dirty="0">
                <a:latin typeface="Gill Sans MT" charset="0"/>
                <a:ea typeface="Gill Sans MT" charset="0"/>
                <a:cs typeface="Gill Sans MT" charset="0"/>
              </a:rPr>
              <a:t>			1. Identify implementation plan in phases and dates</a:t>
            </a:r>
          </a:p>
          <a:p>
            <a:pPr lvl="7"/>
            <a:r>
              <a:rPr lang="en-US" sz="1800" dirty="0">
                <a:latin typeface="Gill Sans MT" charset="0"/>
                <a:ea typeface="Gill Sans MT" charset="0"/>
                <a:cs typeface="Gill Sans MT" charset="0"/>
              </a:rPr>
              <a:t>			2. Implement the plan</a:t>
            </a:r>
          </a:p>
          <a:p>
            <a:pPr lvl="7"/>
            <a:r>
              <a:rPr lang="en-US" sz="1800" dirty="0">
                <a:latin typeface="Gill Sans MT" charset="0"/>
                <a:ea typeface="Gill Sans MT" charset="0"/>
                <a:cs typeface="Gill Sans MT" charset="0"/>
              </a:rPr>
              <a:t>			3. Identify future phases and dates</a:t>
            </a: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320604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450" y="1155646"/>
            <a:ext cx="2527598" cy="2543009"/>
          </a:xfrm>
          <a:prstGeom prst="rect">
            <a:avLst/>
          </a:prstGeom>
        </p:spPr>
      </p:pic>
      <p:sp>
        <p:nvSpPr>
          <p:cNvPr id="3" name="Google Shape;118;p20"/>
          <p:cNvSpPr txBox="1"/>
          <p:nvPr/>
        </p:nvSpPr>
        <p:spPr>
          <a:xfrm>
            <a:off x="736965" y="386692"/>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dirty="0">
                <a:solidFill>
                  <a:srgbClr val="0070C0"/>
                </a:solidFill>
                <a:latin typeface="Gill Sans" charset="0"/>
                <a:ea typeface="Gill Sans" charset="0"/>
                <a:cs typeface="Gill Sans" charset="0"/>
                <a:sym typeface="Oswald"/>
              </a:rPr>
              <a:t>Teamwork makes the dream work!</a:t>
            </a:r>
            <a:endParaRPr sz="3600" i="0" u="none" strike="noStrike" cap="none" dirty="0">
              <a:solidFill>
                <a:srgbClr val="0070C0"/>
              </a:solidFill>
              <a:latin typeface="Gill Sans" charset="0"/>
              <a:ea typeface="Gill Sans" charset="0"/>
              <a:cs typeface="Gill Sans" charset="0"/>
              <a:sym typeface="Oswald"/>
            </a:endParaRPr>
          </a:p>
        </p:txBody>
      </p:sp>
      <p:sp>
        <p:nvSpPr>
          <p:cNvPr id="4" name="Google Shape;118;p20"/>
          <p:cNvSpPr txBox="1"/>
          <p:nvPr/>
        </p:nvSpPr>
        <p:spPr>
          <a:xfrm>
            <a:off x="876450" y="4028794"/>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dirty="0">
                <a:solidFill>
                  <a:srgbClr val="0070C0"/>
                </a:solidFill>
                <a:latin typeface="Gill Sans" charset="0"/>
                <a:ea typeface="Gill Sans" charset="0"/>
                <a:cs typeface="Gill Sans" charset="0"/>
                <a:sym typeface="Oswald"/>
              </a:rPr>
              <a:t>There is no “I” in Team!</a:t>
            </a:r>
            <a:endParaRPr sz="3600" i="0" u="none" strike="noStrike" cap="none" dirty="0">
              <a:solidFill>
                <a:srgbClr val="0070C0"/>
              </a:solidFill>
              <a:latin typeface="Gill Sans" charset="0"/>
              <a:ea typeface="Gill Sans" charset="0"/>
              <a:cs typeface="Gill Sans" charset="0"/>
              <a:sym typeface="Oswald"/>
            </a:endParaRPr>
          </a:p>
        </p:txBody>
      </p:sp>
    </p:spTree>
    <p:extLst>
      <p:ext uri="{BB962C8B-B14F-4D97-AF65-F5344CB8AC3E}">
        <p14:creationId xmlns:p14="http://schemas.microsoft.com/office/powerpoint/2010/main" val="1987664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dirty="0">
                <a:solidFill>
                  <a:srgbClr val="0070C0"/>
                </a:solidFill>
                <a:latin typeface="Gill Sans" charset="0"/>
                <a:ea typeface="Gill Sans" charset="0"/>
                <a:cs typeface="Gill Sans" charset="0"/>
                <a:sym typeface="Oswald"/>
              </a:rPr>
              <a:t>Taskforce Feedback</a:t>
            </a:r>
          </a:p>
        </p:txBody>
      </p:sp>
      <p:sp>
        <p:nvSpPr>
          <p:cNvPr id="10" name="Google Shape;180;p26"/>
          <p:cNvSpPr txBox="1"/>
          <p:nvPr/>
        </p:nvSpPr>
        <p:spPr>
          <a:xfrm>
            <a:off x="614196" y="1430094"/>
            <a:ext cx="8193052" cy="3230100"/>
          </a:xfrm>
          <a:prstGeom prst="rect">
            <a:avLst/>
          </a:prstGeom>
          <a:noFill/>
          <a:ln>
            <a:noFill/>
          </a:ln>
        </p:spPr>
        <p:txBody>
          <a:bodyPr spcFirstLastPara="1" wrap="square" lIns="91425" tIns="91425" rIns="91425" bIns="91425" anchor="t" anchorCtr="0">
            <a:noAutofit/>
          </a:bodyPr>
          <a:lstStyle/>
          <a:p>
            <a:r>
              <a:rPr lang="en-US" sz="2800" dirty="0">
                <a:latin typeface="Gill Sans MT" charset="0"/>
                <a:ea typeface="Gill Sans MT" charset="0"/>
                <a:cs typeface="Gill Sans MT" charset="0"/>
              </a:rPr>
              <a:t>In short we need to identify and act upon the following for success:</a:t>
            </a:r>
          </a:p>
          <a:p>
            <a:pPr marL="457200" indent="-457200">
              <a:buFont typeface="Arial" charset="0"/>
              <a:buChar char="•"/>
            </a:pPr>
            <a:r>
              <a:rPr lang="en-US" sz="2800" dirty="0">
                <a:latin typeface="Gill Sans MT" charset="0"/>
                <a:ea typeface="Gill Sans MT" charset="0"/>
                <a:cs typeface="Gill Sans MT" charset="0"/>
              </a:rPr>
              <a:t>Why? </a:t>
            </a:r>
          </a:p>
          <a:p>
            <a:pPr marL="457200" indent="-457200">
              <a:buFont typeface="Arial" charset="0"/>
              <a:buChar char="•"/>
            </a:pPr>
            <a:r>
              <a:rPr lang="en-US" sz="2800" dirty="0">
                <a:latin typeface="Gill Sans MT" charset="0"/>
                <a:ea typeface="Gill Sans MT" charset="0"/>
                <a:cs typeface="Gill Sans MT" charset="0"/>
              </a:rPr>
              <a:t>Who?</a:t>
            </a:r>
          </a:p>
          <a:p>
            <a:pPr marL="457200" indent="-457200">
              <a:buFont typeface="Arial" charset="0"/>
              <a:buChar char="•"/>
            </a:pPr>
            <a:r>
              <a:rPr lang="en-US" sz="2800" dirty="0">
                <a:latin typeface="Gill Sans MT" charset="0"/>
                <a:ea typeface="Gill Sans MT" charset="0"/>
                <a:cs typeface="Gill Sans MT" charset="0"/>
              </a:rPr>
              <a:t>What?</a:t>
            </a:r>
          </a:p>
          <a:p>
            <a:pPr marL="457200" indent="-457200">
              <a:buFont typeface="Arial" charset="0"/>
              <a:buChar char="•"/>
            </a:pPr>
            <a:r>
              <a:rPr lang="en-US" sz="2800" dirty="0">
                <a:latin typeface="Gill Sans MT" charset="0"/>
                <a:ea typeface="Gill Sans MT" charset="0"/>
                <a:cs typeface="Gill Sans MT" charset="0"/>
              </a:rPr>
              <a:t>When?</a:t>
            </a:r>
          </a:p>
          <a:p>
            <a:pPr marL="457200" indent="-457200">
              <a:buFont typeface="Arial" charset="0"/>
              <a:buChar char="•"/>
            </a:pPr>
            <a:r>
              <a:rPr lang="en-US" sz="2800" dirty="0">
                <a:latin typeface="Gill Sans MT" charset="0"/>
                <a:ea typeface="Gill Sans MT" charset="0"/>
                <a:cs typeface="Gill Sans MT" charset="0"/>
              </a:rPr>
              <a:t>How?</a:t>
            </a: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1456385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484241"/>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Why?</a:t>
            </a:r>
            <a:endParaRPr sz="3600" i="0" u="none" strike="noStrike" cap="none" dirty="0">
              <a:solidFill>
                <a:srgbClr val="0070C0"/>
              </a:solidFill>
              <a:latin typeface="Gill Sans" charset="0"/>
              <a:ea typeface="Gill Sans" charset="0"/>
              <a:cs typeface="Gill Sans" charset="0"/>
              <a:sym typeface="Oswald"/>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
        <p:nvSpPr>
          <p:cNvPr id="2" name="Rectangle 1"/>
          <p:cNvSpPr>
            <a:spLocks noChangeArrowheads="1"/>
          </p:cNvSpPr>
          <p:nvPr/>
        </p:nvSpPr>
        <p:spPr bwMode="auto">
          <a:xfrm flipV="1">
            <a:off x="0" y="2165428"/>
            <a:ext cx="90116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147021" y="947015"/>
            <a:ext cx="8742717"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Arial" panose="020B0604020202020204" pitchFamily="34" charset="0"/>
            </a:endParaRPr>
          </a:p>
          <a:p>
            <a:pPr marL="342900" indent="-342900" eaLnBrk="0" fontAlgn="base" hangingPunct="0">
              <a:spcBef>
                <a:spcPct val="0"/>
              </a:spcBef>
              <a:spcAft>
                <a:spcPct val="0"/>
              </a:spcAft>
              <a:buClrTx/>
              <a:buFont typeface="Arial" panose="020B0604020202020204" pitchFamily="34" charset="0"/>
              <a:buChar char="•"/>
            </a:pPr>
            <a:r>
              <a:rPr lang="en-US" altLang="en-US" sz="2400" dirty="0">
                <a:latin typeface="Oswald"/>
              </a:rPr>
              <a:t>Our students are digital natives and need platforms of the future.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Creates a blended classroom of digital and traditional learning.</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Increases student engagement, achievement.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Increases communication and collaboration.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Taps student creativity.</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Students can produce a variety of work that demonstrates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a:ln>
                  <a:noFill/>
                </a:ln>
                <a:solidFill>
                  <a:srgbClr val="000000"/>
                </a:solidFill>
                <a:effectLst/>
                <a:latin typeface="Oswald"/>
              </a:rPr>
              <a:t>understanding and their preparedness for the future.</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606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Who?</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528956" y="1523349"/>
            <a:ext cx="8193052" cy="3230100"/>
          </a:xfrm>
          <a:prstGeom prst="rect">
            <a:avLst/>
          </a:prstGeom>
          <a:noFill/>
          <a:ln>
            <a:noFill/>
          </a:ln>
        </p:spPr>
        <p:txBody>
          <a:bodyPr spcFirstLastPara="1" wrap="square" lIns="91425" tIns="91425" rIns="91425" bIns="91425" anchor="t" anchorCtr="0">
            <a:noAutofit/>
          </a:bodyPr>
          <a:lstStyle/>
          <a:p>
            <a:pPr marL="457200" indent="-457200">
              <a:buFont typeface="Arial" panose="020B0604020202020204" pitchFamily="34" charset="0"/>
              <a:buChar char="•"/>
            </a:pPr>
            <a:r>
              <a:rPr lang="en-US" sz="2800" dirty="0">
                <a:latin typeface="Gill Sans MT" charset="0"/>
                <a:ea typeface="Gill Sans MT" charset="0"/>
                <a:cs typeface="Gill Sans MT" charset="0"/>
              </a:rPr>
              <a:t>Our students</a:t>
            </a:r>
          </a:p>
          <a:p>
            <a:pPr marL="457200" indent="-457200">
              <a:buFont typeface="Arial" panose="020B0604020202020204" pitchFamily="34" charset="0"/>
              <a:buChar char="•"/>
            </a:pPr>
            <a:r>
              <a:rPr lang="en-US" sz="2800" dirty="0">
                <a:latin typeface="Gill Sans MT" charset="0"/>
                <a:ea typeface="Gill Sans MT" charset="0"/>
                <a:cs typeface="Gill Sans MT" charset="0"/>
              </a:rPr>
              <a:t>Our schools based Instructional Staff</a:t>
            </a:r>
          </a:p>
          <a:p>
            <a:pPr marL="457200" indent="-457200">
              <a:buFont typeface="Arial" panose="020B0604020202020204" pitchFamily="34" charset="0"/>
              <a:buChar char="•"/>
            </a:pPr>
            <a:r>
              <a:rPr lang="en-US" sz="2800" dirty="0">
                <a:latin typeface="Gill Sans MT" charset="0"/>
                <a:ea typeface="Gill Sans MT" charset="0"/>
                <a:cs typeface="Gill Sans MT" charset="0"/>
              </a:rPr>
              <a:t>Our non-schools based Staff</a:t>
            </a:r>
          </a:p>
          <a:p>
            <a:endParaRPr lang="en-US" sz="2800" dirty="0">
              <a:latin typeface="Gill Sans MT" charset="0"/>
              <a:ea typeface="Gill Sans MT" charset="0"/>
              <a:cs typeface="Gill Sans MT" charset="0"/>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311166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dirty="0">
                <a:solidFill>
                  <a:srgbClr val="0070C0"/>
                </a:solidFill>
                <a:latin typeface="Gill Sans" charset="0"/>
                <a:ea typeface="Gill Sans" charset="0"/>
                <a:cs typeface="Gill Sans" charset="0"/>
                <a:sym typeface="Oswald"/>
              </a:rPr>
              <a:t>What?</a:t>
            </a:r>
            <a:endParaRPr sz="3600" i="0" u="none" strike="noStrike" cap="none" dirty="0">
              <a:solidFill>
                <a:srgbClr val="0070C0"/>
              </a:solidFill>
              <a:latin typeface="Gill Sans" charset="0"/>
              <a:ea typeface="Gill Sans" charset="0"/>
              <a:cs typeface="Gill Sans" charset="0"/>
              <a:sym typeface="Oswald"/>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pic>
        <p:nvPicPr>
          <p:cNvPr id="4" name="Picture 3"/>
          <p:cNvPicPr>
            <a:picLocks noChangeAspect="1"/>
          </p:cNvPicPr>
          <p:nvPr/>
        </p:nvPicPr>
        <p:blipFill rotWithShape="1">
          <a:blip r:embed="rId5"/>
          <a:stretch/>
        </p:blipFill>
        <p:spPr>
          <a:xfrm>
            <a:off x="1404346" y="977275"/>
            <a:ext cx="6491741" cy="3865143"/>
          </a:xfrm>
          <a:prstGeom prst="rect">
            <a:avLst/>
          </a:prstGeom>
        </p:spPr>
      </p:pic>
    </p:spTree>
    <p:extLst>
      <p:ext uri="{BB962C8B-B14F-4D97-AF65-F5344CB8AC3E}">
        <p14:creationId xmlns:p14="http://schemas.microsoft.com/office/powerpoint/2010/main" val="242292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Taskforce Sub-committees</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950948" y="1246549"/>
            <a:ext cx="8193052" cy="3659740"/>
          </a:xfrm>
          <a:prstGeom prst="rect">
            <a:avLst/>
          </a:prstGeom>
          <a:noFill/>
          <a:ln>
            <a:noFill/>
          </a:ln>
        </p:spPr>
        <p:txBody>
          <a:bodyPr spcFirstLastPara="1" wrap="square" lIns="91425" tIns="91425" rIns="91425" bIns="91425" anchor="t" anchorCtr="0">
            <a:noAutofit/>
          </a:bodyPr>
          <a:lstStyle/>
          <a:p>
            <a:r>
              <a:rPr lang="en-US" sz="1800" b="1" dirty="0">
                <a:latin typeface="Gill Sans MT" charset="0"/>
                <a:ea typeface="Gill Sans MT" charset="0"/>
                <a:cs typeface="Gill Sans MT" charset="0"/>
              </a:rPr>
              <a:t>Inspiration AKA Understand Phase</a:t>
            </a:r>
          </a:p>
          <a:p>
            <a:pPr lvl="7"/>
            <a:r>
              <a:rPr lang="en-US" sz="1800" dirty="0">
                <a:latin typeface="Gill Sans MT" charset="0"/>
                <a:ea typeface="Gill Sans MT" charset="0"/>
                <a:cs typeface="Gill Sans MT" charset="0"/>
              </a:rPr>
              <a:t>	</a:t>
            </a:r>
            <a:r>
              <a:rPr lang="en-US" b="1" dirty="0">
                <a:latin typeface="Gill Sans MT" charset="0"/>
                <a:ea typeface="Gill Sans MT" charset="0"/>
                <a:cs typeface="Gill Sans MT" charset="0"/>
              </a:rPr>
              <a:t>Empathize</a:t>
            </a:r>
          </a:p>
          <a:p>
            <a:pPr lvl="7"/>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User Engagement subcommittee</a:t>
            </a:r>
          </a:p>
          <a:p>
            <a:r>
              <a:rPr lang="en-US" dirty="0">
                <a:latin typeface="Gill Sans MT" charset="0"/>
                <a:ea typeface="Gill Sans MT" charset="0"/>
                <a:cs typeface="Gill Sans MT" charset="0"/>
              </a:rPr>
              <a:t>			1. Community, Parents, Students, 						2. Teachers, other staff desirability</a:t>
            </a:r>
          </a:p>
          <a:p>
            <a:r>
              <a:rPr lang="en-US" dirty="0">
                <a:latin typeface="Gill Sans MT" charset="0"/>
                <a:ea typeface="Gill Sans MT" charset="0"/>
                <a:cs typeface="Gill Sans MT" charset="0"/>
              </a:rPr>
              <a:t>			3. Focus on Says, Does, Feels, Thinks</a:t>
            </a:r>
          </a:p>
          <a:p>
            <a:r>
              <a:rPr lang="en-US" dirty="0">
                <a:latin typeface="Gill Sans MT" charset="0"/>
                <a:ea typeface="Gill Sans MT" charset="0"/>
                <a:cs typeface="Gill Sans MT" charset="0"/>
              </a:rPr>
              <a:t>			4. What additional skills do our students need with technology?</a:t>
            </a:r>
          </a:p>
          <a:p>
            <a:r>
              <a:rPr lang="en-US" dirty="0">
                <a:latin typeface="Gill Sans MT" charset="0"/>
                <a:ea typeface="Gill Sans MT" charset="0"/>
                <a:cs typeface="Gill Sans MT" charset="0"/>
              </a:rPr>
              <a:t>			5. Integration with Portrait of a Graduate</a:t>
            </a:r>
          </a:p>
          <a:p>
            <a:pPr lvl="5"/>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Define</a:t>
            </a:r>
          </a:p>
          <a:p>
            <a:pPr lvl="7"/>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Define the classroom of the 21</a:t>
            </a:r>
            <a:r>
              <a:rPr lang="en-US" b="1" baseline="30000" dirty="0">
                <a:latin typeface="Gill Sans MT" charset="0"/>
                <a:ea typeface="Gill Sans MT" charset="0"/>
                <a:cs typeface="Gill Sans MT" charset="0"/>
              </a:rPr>
              <a:t>st</a:t>
            </a:r>
            <a:r>
              <a:rPr lang="en-US" b="1" dirty="0">
                <a:latin typeface="Gill Sans MT" charset="0"/>
                <a:ea typeface="Gill Sans MT" charset="0"/>
                <a:cs typeface="Gill Sans MT" charset="0"/>
              </a:rPr>
              <a:t> Century subcommittee</a:t>
            </a:r>
          </a:p>
          <a:p>
            <a:pPr lvl="7"/>
            <a:r>
              <a:rPr lang="en-US" dirty="0">
                <a:latin typeface="Gill Sans MT" charset="0"/>
                <a:ea typeface="Gill Sans MT" charset="0"/>
                <a:cs typeface="Gill Sans MT" charset="0"/>
              </a:rPr>
              <a:t>			1. What comes to mind when you hear this phrase?</a:t>
            </a:r>
          </a:p>
          <a:p>
            <a:pPr lvl="7"/>
            <a:r>
              <a:rPr lang="en-US" dirty="0">
                <a:latin typeface="Gill Sans MT" charset="0"/>
                <a:ea typeface="Gill Sans MT" charset="0"/>
                <a:cs typeface="Gill Sans MT" charset="0"/>
              </a:rPr>
              <a:t>			2. Complete components of a classroom – not just devices</a:t>
            </a:r>
          </a:p>
          <a:p>
            <a:pPr lvl="7"/>
            <a:r>
              <a:rPr lang="en-US" dirty="0">
                <a:latin typeface="Gill Sans MT" charset="0"/>
                <a:ea typeface="Gill Sans MT" charset="0"/>
                <a:cs typeface="Gill Sans MT" charset="0"/>
              </a:rPr>
              <a:t>			3. Blended Learning components</a:t>
            </a:r>
          </a:p>
          <a:p>
            <a:pPr lvl="7"/>
            <a:r>
              <a:rPr lang="en-US" dirty="0">
                <a:latin typeface="Gill Sans MT" charset="0"/>
                <a:ea typeface="Gill Sans MT" charset="0"/>
                <a:cs typeface="Gill Sans MT" charset="0"/>
              </a:rPr>
              <a:t>			4. Equity and Inclusion – ESL, IEP, Gifted</a:t>
            </a:r>
          </a:p>
          <a:p>
            <a:pPr lvl="7"/>
            <a:r>
              <a:rPr lang="en-US" dirty="0">
                <a:latin typeface="Gill Sans MT" charset="0"/>
                <a:ea typeface="Gill Sans MT" charset="0"/>
                <a:cs typeface="Gill Sans MT" charset="0"/>
              </a:rPr>
              <a:t>			5. Safety and Security</a:t>
            </a:r>
          </a:p>
          <a:p>
            <a:pPr lvl="7"/>
            <a:r>
              <a:rPr lang="en-US" dirty="0">
                <a:latin typeface="Gill Sans MT" charset="0"/>
                <a:ea typeface="Gill Sans MT" charset="0"/>
                <a:cs typeface="Gill Sans MT" charset="0"/>
              </a:rPr>
              <a:t>			6. Integration with Academic Services MTSS</a:t>
            </a:r>
          </a:p>
          <a:p>
            <a:pPr lvl="7"/>
            <a:r>
              <a:rPr lang="en-US" dirty="0">
                <a:latin typeface="Gill Sans MT" charset="0"/>
                <a:ea typeface="Gill Sans MT" charset="0"/>
                <a:cs typeface="Gill Sans MT" charset="0"/>
              </a:rPr>
              <a:t>			</a:t>
            </a:r>
          </a:p>
          <a:p>
            <a:pPr lvl="7"/>
            <a:endParaRPr lang="en-US" sz="1800" dirty="0">
              <a:latin typeface="Gill Sans MT" charset="0"/>
              <a:ea typeface="Gill Sans MT" charset="0"/>
              <a:cs typeface="Gill Sans MT" charset="0"/>
            </a:endParaRPr>
          </a:p>
          <a:p>
            <a:endParaRPr lang="en-US" sz="1800" dirty="0">
              <a:latin typeface="Gill Sans MT" charset="0"/>
              <a:ea typeface="Gill Sans MT" charset="0"/>
              <a:cs typeface="Gill Sans MT" charset="0"/>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187137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Taskforce Sub-committees</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950948" y="1228063"/>
            <a:ext cx="8193052" cy="3427438"/>
          </a:xfrm>
          <a:prstGeom prst="rect">
            <a:avLst/>
          </a:prstGeom>
          <a:noFill/>
          <a:ln>
            <a:noFill/>
          </a:ln>
        </p:spPr>
        <p:txBody>
          <a:bodyPr spcFirstLastPara="1" wrap="square" lIns="91425" tIns="91425" rIns="91425" bIns="91425" anchor="t" anchorCtr="0">
            <a:noAutofit/>
          </a:bodyPr>
          <a:lstStyle/>
          <a:p>
            <a:r>
              <a:rPr lang="en-US" sz="1800" b="1" dirty="0">
                <a:latin typeface="Gill Sans MT" charset="0"/>
                <a:ea typeface="Gill Sans MT" charset="0"/>
                <a:cs typeface="Gill Sans MT" charset="0"/>
              </a:rPr>
              <a:t>Ideation aka Explore Phase</a:t>
            </a:r>
          </a:p>
          <a:p>
            <a:pPr lvl="7"/>
            <a:r>
              <a:rPr lang="en-US" sz="1800" dirty="0">
                <a:latin typeface="Gill Sans MT" charset="0"/>
                <a:ea typeface="Gill Sans MT" charset="0"/>
                <a:cs typeface="Gill Sans MT" charset="0"/>
              </a:rPr>
              <a:t>	</a:t>
            </a:r>
            <a:r>
              <a:rPr lang="en-US" b="1" dirty="0">
                <a:latin typeface="Gill Sans MT" charset="0"/>
                <a:ea typeface="Gill Sans MT" charset="0"/>
                <a:cs typeface="Gill Sans MT" charset="0"/>
              </a:rPr>
              <a:t>Ideate</a:t>
            </a:r>
          </a:p>
          <a:p>
            <a:pPr lvl="7"/>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Technology subcommittee</a:t>
            </a:r>
          </a:p>
          <a:p>
            <a:pPr lvl="7"/>
            <a:r>
              <a:rPr lang="en-US" dirty="0">
                <a:latin typeface="Gill Sans MT" charset="0"/>
                <a:ea typeface="Gill Sans MT" charset="0"/>
                <a:cs typeface="Gill Sans MT" charset="0"/>
              </a:rPr>
              <a:t>			1. Map to User Engagement Sub-committee and Define Sub-Committee</a:t>
            </a:r>
          </a:p>
          <a:p>
            <a:pPr lvl="7"/>
            <a:r>
              <a:rPr lang="en-US" dirty="0">
                <a:latin typeface="Gill Sans MT" charset="0"/>
                <a:ea typeface="Gill Sans MT" charset="0"/>
                <a:cs typeface="Gill Sans MT" charset="0"/>
              </a:rPr>
              <a:t>			2. </a:t>
            </a:r>
            <a:r>
              <a:rPr lang="en-US" b="1" dirty="0">
                <a:latin typeface="Gill Sans MT" charset="0"/>
                <a:ea typeface="Gill Sans MT" charset="0"/>
                <a:cs typeface="Gill Sans MT" charset="0"/>
              </a:rPr>
              <a:t>Vendor Engagement – device vendors, Tierney Brothers</a:t>
            </a:r>
          </a:p>
          <a:p>
            <a:pPr lvl="7"/>
            <a:r>
              <a:rPr lang="en-US" dirty="0">
                <a:latin typeface="Gill Sans MT" charset="0"/>
                <a:ea typeface="Gill Sans MT" charset="0"/>
                <a:cs typeface="Gill Sans MT" charset="0"/>
              </a:rPr>
              <a:t>			3. Identify the device of the 21</a:t>
            </a:r>
            <a:r>
              <a:rPr lang="en-US" baseline="30000" dirty="0">
                <a:latin typeface="Gill Sans MT" charset="0"/>
                <a:ea typeface="Gill Sans MT" charset="0"/>
                <a:cs typeface="Gill Sans MT" charset="0"/>
              </a:rPr>
              <a:t>st</a:t>
            </a:r>
            <a:r>
              <a:rPr lang="en-US" dirty="0">
                <a:latin typeface="Gill Sans MT" charset="0"/>
                <a:ea typeface="Gill Sans MT" charset="0"/>
                <a:cs typeface="Gill Sans MT" charset="0"/>
              </a:rPr>
              <a:t> century classroom</a:t>
            </a:r>
          </a:p>
          <a:p>
            <a:pPr lvl="8"/>
            <a:r>
              <a:rPr lang="en-US" dirty="0">
                <a:latin typeface="Gill Sans MT" charset="0"/>
                <a:ea typeface="Gill Sans MT" charset="0"/>
                <a:cs typeface="Gill Sans MT" charset="0"/>
              </a:rPr>
              <a:t>			4. Identify the other infrastructure components – power in classrooms, 			access points, power chords, keyboards, mouse, right tool to impart a 			complete technology curriculum, smartboards, access points, device 			management software, imaging for these devices, permissions, how to 			manage patches, end point security, CFIS filtering. Parent Education, 			Student Education, Frontline support, Frontline support education</a:t>
            </a:r>
          </a:p>
          <a:p>
            <a:pPr lvl="8"/>
            <a:r>
              <a:rPr lang="en-US" dirty="0">
                <a:latin typeface="Gill Sans MT" charset="0"/>
                <a:ea typeface="Gill Sans MT" charset="0"/>
                <a:cs typeface="Gill Sans MT" charset="0"/>
              </a:rPr>
              <a:t>			5. Access to Internet – in schools, outside of schools</a:t>
            </a:r>
          </a:p>
          <a:p>
            <a:pPr lvl="8"/>
            <a:r>
              <a:rPr lang="en-US" dirty="0">
                <a:latin typeface="Gill Sans MT" charset="0"/>
                <a:ea typeface="Gill Sans MT" charset="0"/>
                <a:cs typeface="Gill Sans MT" charset="0"/>
              </a:rPr>
              <a:t>			6. Replacement of technology – lifecycle, lost, stolen, damaged</a:t>
            </a:r>
          </a:p>
          <a:p>
            <a:pPr lvl="8"/>
            <a:r>
              <a:rPr lang="en-US" dirty="0">
                <a:latin typeface="Gill Sans MT" charset="0"/>
                <a:ea typeface="Gill Sans MT" charset="0"/>
                <a:cs typeface="Gill Sans MT" charset="0"/>
              </a:rPr>
              <a:t>			7. Repair and Support of technology – on-going, </a:t>
            </a:r>
            <a:r>
              <a:rPr lang="en-US" dirty="0" err="1">
                <a:latin typeface="Gill Sans MT" charset="0"/>
                <a:ea typeface="Gill Sans MT" charset="0"/>
                <a:cs typeface="Gill Sans MT" charset="0"/>
              </a:rPr>
              <a:t>mfr</a:t>
            </a:r>
            <a:r>
              <a:rPr lang="en-US" dirty="0">
                <a:latin typeface="Gill Sans MT" charset="0"/>
                <a:ea typeface="Gill Sans MT" charset="0"/>
                <a:cs typeface="Gill Sans MT" charset="0"/>
              </a:rPr>
              <a:t> warranties </a:t>
            </a:r>
            <a:r>
              <a:rPr lang="en-US" dirty="0" err="1">
                <a:latin typeface="Gill Sans MT" charset="0"/>
                <a:ea typeface="Gill Sans MT" charset="0"/>
                <a:cs typeface="Gill Sans MT" charset="0"/>
              </a:rPr>
              <a:t>etc</a:t>
            </a:r>
            <a:endParaRPr lang="en-US" dirty="0">
              <a:latin typeface="Gill Sans MT" charset="0"/>
              <a:ea typeface="Gill Sans MT" charset="0"/>
              <a:cs typeface="Gill Sans MT" charset="0"/>
            </a:endParaRPr>
          </a:p>
          <a:p>
            <a:pPr lvl="7"/>
            <a:r>
              <a:rPr lang="en-US" dirty="0">
                <a:latin typeface="Gill Sans MT" charset="0"/>
                <a:ea typeface="Gill Sans MT" charset="0"/>
                <a:cs typeface="Gill Sans MT" charset="0"/>
              </a:rPr>
              <a:t>			</a:t>
            </a:r>
          </a:p>
          <a:p>
            <a:pPr lvl="7"/>
            <a:r>
              <a:rPr lang="en-US" dirty="0">
                <a:latin typeface="Gill Sans MT" charset="0"/>
                <a:ea typeface="Gill Sans MT" charset="0"/>
                <a:cs typeface="Gill Sans MT" charset="0"/>
              </a:rPr>
              <a:t>				</a:t>
            </a:r>
            <a:endParaRPr lang="en-US" sz="1800" dirty="0">
              <a:latin typeface="Gill Sans MT" charset="0"/>
              <a:ea typeface="Gill Sans MT" charset="0"/>
              <a:cs typeface="Gill Sans MT" charset="0"/>
            </a:endParaRPr>
          </a:p>
          <a:p>
            <a:endParaRPr lang="en-US" sz="1800" dirty="0">
              <a:latin typeface="Gill Sans MT" charset="0"/>
              <a:ea typeface="Gill Sans MT" charset="0"/>
              <a:cs typeface="Gill Sans MT" charset="0"/>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233242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Taskforce Sub-committees</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950948" y="1246549"/>
            <a:ext cx="8193052" cy="3427438"/>
          </a:xfrm>
          <a:prstGeom prst="rect">
            <a:avLst/>
          </a:prstGeom>
          <a:noFill/>
          <a:ln>
            <a:noFill/>
          </a:ln>
        </p:spPr>
        <p:txBody>
          <a:bodyPr spcFirstLastPara="1" wrap="square" lIns="91425" tIns="91425" rIns="91425" bIns="91425" anchor="t" anchorCtr="0">
            <a:noAutofit/>
          </a:bodyPr>
          <a:lstStyle/>
          <a:p>
            <a:r>
              <a:rPr lang="en-US" sz="1800" b="1" dirty="0">
                <a:latin typeface="Gill Sans MT" charset="0"/>
                <a:ea typeface="Gill Sans MT" charset="0"/>
                <a:cs typeface="Gill Sans MT" charset="0"/>
              </a:rPr>
              <a:t>Ideation aka Explore Phase Continued…</a:t>
            </a:r>
          </a:p>
          <a:p>
            <a:pPr lvl="7"/>
            <a:r>
              <a:rPr lang="en-US" sz="1800" dirty="0">
                <a:latin typeface="Gill Sans MT" charset="0"/>
                <a:ea typeface="Gill Sans MT" charset="0"/>
                <a:cs typeface="Gill Sans MT" charset="0"/>
              </a:rPr>
              <a:t>	</a:t>
            </a:r>
            <a:r>
              <a:rPr lang="en-US" b="1" dirty="0">
                <a:latin typeface="Gill Sans MT" charset="0"/>
                <a:ea typeface="Gill Sans MT" charset="0"/>
                <a:cs typeface="Gill Sans MT" charset="0"/>
              </a:rPr>
              <a:t>Ideate</a:t>
            </a:r>
          </a:p>
          <a:p>
            <a:pPr lvl="7"/>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Professional Development subcommittee</a:t>
            </a:r>
          </a:p>
          <a:p>
            <a:pPr lvl="7"/>
            <a:r>
              <a:rPr lang="en-US" dirty="0">
                <a:latin typeface="Gill Sans MT" charset="0"/>
                <a:ea typeface="Gill Sans MT" charset="0"/>
                <a:cs typeface="Gill Sans MT" charset="0"/>
              </a:rPr>
              <a:t>			1</a:t>
            </a:r>
            <a:r>
              <a:rPr lang="en-US" b="1" dirty="0">
                <a:latin typeface="Gill Sans MT" charset="0"/>
                <a:ea typeface="Gill Sans MT" charset="0"/>
                <a:cs typeface="Gill Sans MT" charset="0"/>
              </a:rPr>
              <a:t>. Identify pedagogy</a:t>
            </a:r>
          </a:p>
          <a:p>
            <a:pPr lvl="7"/>
            <a:r>
              <a:rPr lang="en-US" dirty="0">
                <a:latin typeface="Gill Sans MT" charset="0"/>
                <a:ea typeface="Gill Sans MT" charset="0"/>
                <a:cs typeface="Gill Sans MT" charset="0"/>
              </a:rPr>
              <a:t>			2. Identify all technology components – devices, learning management 			tools, instructional delivery methods, supports in the classroom</a:t>
            </a:r>
          </a:p>
          <a:p>
            <a:pPr lvl="7"/>
            <a:r>
              <a:rPr lang="en-US" dirty="0">
                <a:latin typeface="Gill Sans MT" charset="0"/>
                <a:ea typeface="Gill Sans MT" charset="0"/>
                <a:cs typeface="Gill Sans MT" charset="0"/>
              </a:rPr>
              <a:t>			3. </a:t>
            </a:r>
            <a:r>
              <a:rPr lang="en-US" b="1" dirty="0">
                <a:latin typeface="Gill Sans MT" charset="0"/>
                <a:ea typeface="Gill Sans MT" charset="0"/>
                <a:cs typeface="Gill Sans MT" charset="0"/>
              </a:rPr>
              <a:t>Vendor Engagement – Professional development vendors, 			internal supports for PD</a:t>
            </a:r>
          </a:p>
          <a:p>
            <a:pPr lvl="7"/>
            <a:r>
              <a:rPr lang="en-US" dirty="0">
                <a:latin typeface="Gill Sans MT" charset="0"/>
                <a:ea typeface="Gill Sans MT" charset="0"/>
                <a:cs typeface="Gill Sans MT" charset="0"/>
              </a:rPr>
              <a:t>			4. Delivery of PD – potential schedules, order of delivery</a:t>
            </a:r>
          </a:p>
          <a:p>
            <a:pPr lvl="7"/>
            <a:r>
              <a:rPr lang="en-US" dirty="0">
                <a:latin typeface="Gill Sans MT" charset="0"/>
                <a:ea typeface="Gill Sans MT" charset="0"/>
                <a:cs typeface="Gill Sans MT" charset="0"/>
              </a:rPr>
              <a:t>			5. Organizational Change Management – what else is changing?</a:t>
            </a:r>
          </a:p>
          <a:p>
            <a:pPr lvl="7"/>
            <a:r>
              <a:rPr lang="en-US" dirty="0">
                <a:latin typeface="Gill Sans MT" charset="0"/>
                <a:ea typeface="Gill Sans MT" charset="0"/>
                <a:cs typeface="Gill Sans MT" charset="0"/>
              </a:rPr>
              <a:t>				</a:t>
            </a:r>
          </a:p>
          <a:p>
            <a:pPr lvl="7"/>
            <a:r>
              <a:rPr lang="en-US" dirty="0">
                <a:latin typeface="Gill Sans MT" charset="0"/>
                <a:ea typeface="Gill Sans MT" charset="0"/>
                <a:cs typeface="Gill Sans MT" charset="0"/>
              </a:rPr>
              <a:t>				</a:t>
            </a:r>
            <a:endParaRPr lang="en-US" sz="1800" dirty="0">
              <a:latin typeface="Gill Sans MT" charset="0"/>
              <a:ea typeface="Gill Sans MT" charset="0"/>
              <a:cs typeface="Gill Sans MT" charset="0"/>
            </a:endParaRPr>
          </a:p>
          <a:p>
            <a:endParaRPr lang="en-US" sz="1800" dirty="0">
              <a:latin typeface="Gill Sans MT" charset="0"/>
              <a:ea typeface="Gill Sans MT" charset="0"/>
              <a:cs typeface="Gill Sans MT" charset="0"/>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3872306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cxnSp>
        <p:nvCxnSpPr>
          <p:cNvPr id="116" name="Google Shape;116;p20"/>
          <p:cNvCxnSpPr/>
          <p:nvPr/>
        </p:nvCxnSpPr>
        <p:spPr>
          <a:xfrm>
            <a:off x="6960088" y="272400"/>
            <a:ext cx="936000" cy="0"/>
          </a:xfrm>
          <a:prstGeom prst="straightConnector1">
            <a:avLst/>
          </a:prstGeom>
          <a:noFill/>
          <a:ln w="76200" cap="flat" cmpd="sng">
            <a:solidFill>
              <a:srgbClr val="C00000"/>
            </a:solidFill>
            <a:prstDash val="solid"/>
            <a:round/>
            <a:headEnd type="none" w="sm" len="sm"/>
            <a:tailEnd type="none" w="sm" len="sm"/>
          </a:ln>
        </p:spPr>
      </p:cxnSp>
      <p:cxnSp>
        <p:nvCxnSpPr>
          <p:cNvPr id="117" name="Google Shape;117;p20"/>
          <p:cNvCxnSpPr/>
          <p:nvPr/>
        </p:nvCxnSpPr>
        <p:spPr>
          <a:xfrm>
            <a:off x="7953738" y="272400"/>
            <a:ext cx="936000" cy="0"/>
          </a:xfrm>
          <a:prstGeom prst="straightConnector1">
            <a:avLst/>
          </a:prstGeom>
          <a:noFill/>
          <a:ln w="76200" cap="flat" cmpd="sng">
            <a:solidFill>
              <a:srgbClr val="0070C0"/>
            </a:solidFill>
            <a:prstDash val="solid"/>
            <a:round/>
            <a:headEnd type="none" w="sm" len="sm"/>
            <a:tailEnd type="none" w="sm" len="sm"/>
          </a:ln>
        </p:spPr>
      </p:cxnSp>
      <p:sp>
        <p:nvSpPr>
          <p:cNvPr id="118" name="Google Shape;118;p20"/>
          <p:cNvSpPr txBox="1"/>
          <p:nvPr/>
        </p:nvSpPr>
        <p:spPr>
          <a:xfrm>
            <a:off x="1489806" y="541675"/>
            <a:ext cx="7399932" cy="4356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i="0" u="none" strike="noStrike" cap="none" dirty="0">
                <a:solidFill>
                  <a:srgbClr val="0070C0"/>
                </a:solidFill>
                <a:latin typeface="Gill Sans" charset="0"/>
                <a:ea typeface="Gill Sans" charset="0"/>
                <a:cs typeface="Gill Sans" charset="0"/>
                <a:sym typeface="Oswald"/>
              </a:rPr>
              <a:t>Taskforce Sub-committees</a:t>
            </a:r>
            <a:endParaRPr sz="3600" i="0" u="none" strike="noStrike" cap="none" dirty="0">
              <a:solidFill>
                <a:srgbClr val="0070C0"/>
              </a:solidFill>
              <a:latin typeface="Gill Sans" charset="0"/>
              <a:ea typeface="Gill Sans" charset="0"/>
              <a:cs typeface="Gill Sans" charset="0"/>
              <a:sym typeface="Oswald"/>
            </a:endParaRPr>
          </a:p>
        </p:txBody>
      </p:sp>
      <p:sp>
        <p:nvSpPr>
          <p:cNvPr id="10" name="Google Shape;180;p26"/>
          <p:cNvSpPr txBox="1"/>
          <p:nvPr/>
        </p:nvSpPr>
        <p:spPr>
          <a:xfrm>
            <a:off x="950948" y="1228063"/>
            <a:ext cx="8193052" cy="3427438"/>
          </a:xfrm>
          <a:prstGeom prst="rect">
            <a:avLst/>
          </a:prstGeom>
          <a:noFill/>
          <a:ln>
            <a:noFill/>
          </a:ln>
        </p:spPr>
        <p:txBody>
          <a:bodyPr spcFirstLastPara="1" wrap="square" lIns="91425" tIns="91425" rIns="91425" bIns="91425" anchor="t" anchorCtr="0">
            <a:noAutofit/>
          </a:bodyPr>
          <a:lstStyle/>
          <a:p>
            <a:r>
              <a:rPr lang="en-US" sz="1800" b="1" dirty="0">
                <a:latin typeface="Gill Sans MT" charset="0"/>
                <a:ea typeface="Gill Sans MT" charset="0"/>
                <a:cs typeface="Gill Sans MT" charset="0"/>
              </a:rPr>
              <a:t>Ideation aka Explore Phase</a:t>
            </a:r>
          </a:p>
          <a:p>
            <a:pPr lvl="7"/>
            <a:r>
              <a:rPr lang="en-US" sz="1800" dirty="0">
                <a:latin typeface="Gill Sans MT" charset="0"/>
                <a:ea typeface="Gill Sans MT" charset="0"/>
                <a:cs typeface="Gill Sans MT" charset="0"/>
              </a:rPr>
              <a:t>	</a:t>
            </a:r>
            <a:r>
              <a:rPr lang="en-US" b="1" dirty="0">
                <a:latin typeface="Gill Sans MT" charset="0"/>
                <a:ea typeface="Gill Sans MT" charset="0"/>
                <a:cs typeface="Gill Sans MT" charset="0"/>
              </a:rPr>
              <a:t>Prototype</a:t>
            </a:r>
          </a:p>
          <a:p>
            <a:pPr lvl="7"/>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HR subcommittee</a:t>
            </a:r>
          </a:p>
          <a:p>
            <a:pPr lvl="7"/>
            <a:r>
              <a:rPr lang="en-US" dirty="0">
                <a:latin typeface="Gill Sans MT" charset="0"/>
                <a:ea typeface="Gill Sans MT" charset="0"/>
                <a:cs typeface="Gill Sans MT" charset="0"/>
              </a:rPr>
              <a:t>			1. Map to Other ideate sub-committees</a:t>
            </a:r>
          </a:p>
          <a:p>
            <a:pPr lvl="7"/>
            <a:r>
              <a:rPr lang="en-US" dirty="0">
                <a:latin typeface="Gill Sans MT" charset="0"/>
                <a:ea typeface="Gill Sans MT" charset="0"/>
                <a:cs typeface="Gill Sans MT" charset="0"/>
              </a:rPr>
              <a:t>			2. Unions and Associations Engagement to prototype</a:t>
            </a:r>
          </a:p>
          <a:p>
            <a:pPr lvl="7"/>
            <a:r>
              <a:rPr lang="en-US" dirty="0">
                <a:latin typeface="Gill Sans MT" charset="0"/>
                <a:ea typeface="Gill Sans MT" charset="0"/>
                <a:cs typeface="Gill Sans MT" charset="0"/>
              </a:rPr>
              <a:t>			3. Resource Identification and management</a:t>
            </a:r>
          </a:p>
          <a:p>
            <a:pPr lvl="8"/>
            <a:r>
              <a:rPr lang="en-US" dirty="0">
                <a:latin typeface="Gill Sans MT" charset="0"/>
                <a:ea typeface="Gill Sans MT" charset="0"/>
                <a:cs typeface="Gill Sans MT" charset="0"/>
              </a:rPr>
              <a:t>			4. Identify the other HR components</a:t>
            </a:r>
          </a:p>
          <a:p>
            <a:pPr lvl="8"/>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Communication subcommittee</a:t>
            </a:r>
            <a:r>
              <a:rPr lang="en-US" dirty="0">
                <a:latin typeface="Gill Sans MT" charset="0"/>
                <a:ea typeface="Gill Sans MT" charset="0"/>
                <a:cs typeface="Gill Sans MT" charset="0"/>
              </a:rPr>
              <a:t>	</a:t>
            </a:r>
          </a:p>
          <a:p>
            <a:pPr lvl="8"/>
            <a:r>
              <a:rPr lang="en-US" dirty="0">
                <a:latin typeface="Gill Sans MT" charset="0"/>
                <a:ea typeface="Gill Sans MT" charset="0"/>
                <a:cs typeface="Gill Sans MT" charset="0"/>
              </a:rPr>
              <a:t>			1. How do we communicate this to all stakeholders</a:t>
            </a:r>
          </a:p>
          <a:p>
            <a:pPr lvl="8"/>
            <a:r>
              <a:rPr lang="en-US" dirty="0">
                <a:latin typeface="Gill Sans MT" charset="0"/>
                <a:ea typeface="Gill Sans MT" charset="0"/>
                <a:cs typeface="Gill Sans MT" charset="0"/>
              </a:rPr>
              <a:t>			2. When and how?	</a:t>
            </a:r>
          </a:p>
          <a:p>
            <a:pPr lvl="8"/>
            <a:r>
              <a:rPr lang="en-US" dirty="0">
                <a:latin typeface="Gill Sans MT" charset="0"/>
                <a:ea typeface="Gill Sans MT" charset="0"/>
                <a:cs typeface="Gill Sans MT" charset="0"/>
              </a:rPr>
              <a:t>		</a:t>
            </a:r>
            <a:r>
              <a:rPr lang="en-US" b="1" dirty="0">
                <a:latin typeface="Gill Sans MT" charset="0"/>
                <a:ea typeface="Gill Sans MT" charset="0"/>
                <a:cs typeface="Gill Sans MT" charset="0"/>
              </a:rPr>
              <a:t>Prototype Testing subcommittee</a:t>
            </a:r>
          </a:p>
          <a:p>
            <a:pPr lvl="8"/>
            <a:r>
              <a:rPr lang="en-US" b="1" dirty="0">
                <a:latin typeface="Gill Sans MT" charset="0"/>
                <a:ea typeface="Gill Sans MT" charset="0"/>
                <a:cs typeface="Gill Sans MT" charset="0"/>
              </a:rPr>
              <a:t>			</a:t>
            </a:r>
            <a:r>
              <a:rPr lang="en-US" dirty="0">
                <a:latin typeface="Gill Sans MT" charset="0"/>
                <a:ea typeface="Gill Sans MT" charset="0"/>
                <a:cs typeface="Gill Sans MT" charset="0"/>
              </a:rPr>
              <a:t>1. Identify early adopters – the new Dominion school perhaps?</a:t>
            </a:r>
          </a:p>
          <a:p>
            <a:pPr lvl="8"/>
            <a:r>
              <a:rPr lang="en-US" dirty="0">
                <a:latin typeface="Gill Sans MT" charset="0"/>
                <a:ea typeface="Gill Sans MT" charset="0"/>
                <a:cs typeface="Gill Sans MT" charset="0"/>
              </a:rPr>
              <a:t>			2. Identify other infrastructure required to test prototype</a:t>
            </a:r>
          </a:p>
          <a:p>
            <a:pPr lvl="8"/>
            <a:r>
              <a:rPr lang="en-US" dirty="0">
                <a:latin typeface="Gill Sans MT" charset="0"/>
                <a:ea typeface="Gill Sans MT" charset="0"/>
                <a:cs typeface="Gill Sans MT" charset="0"/>
              </a:rPr>
              <a:t>			3. Conduct prototype testing of MAP (minimally awesome product)	</a:t>
            </a:r>
          </a:p>
          <a:p>
            <a:pPr lvl="7"/>
            <a:r>
              <a:rPr lang="en-US" dirty="0">
                <a:latin typeface="Gill Sans MT" charset="0"/>
                <a:ea typeface="Gill Sans MT" charset="0"/>
                <a:cs typeface="Gill Sans MT" charset="0"/>
              </a:rPr>
              <a:t>				</a:t>
            </a:r>
            <a:endParaRPr lang="en-US" sz="1800" dirty="0">
              <a:latin typeface="Gill Sans MT" charset="0"/>
              <a:ea typeface="Gill Sans MT" charset="0"/>
              <a:cs typeface="Gill Sans MT" charset="0"/>
            </a:endParaRPr>
          </a:p>
          <a:p>
            <a:endParaRPr lang="en-US" sz="1800" dirty="0">
              <a:latin typeface="Gill Sans MT" charset="0"/>
              <a:ea typeface="Gill Sans MT" charset="0"/>
              <a:cs typeface="Gill Sans MT" charset="0"/>
            </a:endParaRPr>
          </a:p>
        </p:txBody>
      </p:sp>
      <p:cxnSp>
        <p:nvCxnSpPr>
          <p:cNvPr id="9" name="Google Shape;115;p20"/>
          <p:cNvCxnSpPr/>
          <p:nvPr/>
        </p:nvCxnSpPr>
        <p:spPr>
          <a:xfrm>
            <a:off x="-2250" y="5034030"/>
            <a:ext cx="9148500" cy="0"/>
          </a:xfrm>
          <a:prstGeom prst="straightConnector1">
            <a:avLst/>
          </a:prstGeom>
          <a:noFill/>
          <a:ln w="228600" cap="flat" cmpd="sng">
            <a:solidFill>
              <a:srgbClr val="C00000"/>
            </a:solidFill>
            <a:prstDash val="solid"/>
            <a:round/>
            <a:headEnd type="none" w="sm" len="sm"/>
            <a:tailEnd type="none" w="sm" len="sm"/>
          </a:ln>
        </p:spPr>
      </p:cxn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0067" y="4906289"/>
            <a:ext cx="2991592" cy="25548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021" y="86120"/>
            <a:ext cx="1257325" cy="1264991"/>
          </a:xfrm>
          <a:prstGeom prst="rect">
            <a:avLst/>
          </a:prstGeom>
        </p:spPr>
      </p:pic>
    </p:spTree>
    <p:extLst>
      <p:ext uri="{BB962C8B-B14F-4D97-AF65-F5344CB8AC3E}">
        <p14:creationId xmlns:p14="http://schemas.microsoft.com/office/powerpoint/2010/main" val="244302301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1939</TotalTime>
  <Words>818</Words>
  <Application>Microsoft Macintosh PowerPoint</Application>
  <PresentationFormat>On-screen Show (16:9)</PresentationFormat>
  <Paragraphs>98</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Gill Sans</vt:lpstr>
      <vt:lpstr>Gill Sans MT</vt:lpstr>
      <vt:lpstr>Oswald</vt:lpstr>
      <vt:lpstr>Quattrocento Sans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Terry D Anderson</dc:creator>
  <cp:lastModifiedBy>Ryan Schwepfinger</cp:lastModifiedBy>
  <cp:revision>73</cp:revision>
  <cp:lastPrinted>2019-10-09T13:00:04Z</cp:lastPrinted>
  <dcterms:modified xsi:type="dcterms:W3CDTF">2020-10-01T14:03:18Z</dcterms:modified>
</cp:coreProperties>
</file>